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Gill Sans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21B477-8534-46BE-BE57-C7B0DADBABA0}">
  <a:tblStyle styleId="{4A21B477-8534-46BE-BE57-C7B0DADBA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onlinetechnologyworld.com/how-not-to-get-penalized-by-google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fb4b8fe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0fb4b8fea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fb4b8fe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0fb4b8fea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fb4b8fe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0fb4b8fea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e3645c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fe3645cd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b70362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22b703623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fb4b8f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fb4b8fea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b70362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22b703623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2b76f6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22b76f6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2b70362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22b703623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b76f6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22b76f6e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12408ef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212408ef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12408ef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666666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1212408ef6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2b7036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highlight>
                  <a:srgbClr val="FFFFFF"/>
                </a:highlight>
              </a:rPr>
              <a:t>Different screen size and element appearance for devices</a:t>
            </a:r>
            <a:endParaRPr sz="11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74747"/>
                </a:solidFill>
                <a:highlight>
                  <a:srgbClr val="FFFFFF"/>
                </a:highlight>
              </a:rPr>
              <a:t>Google is </a:t>
            </a:r>
            <a:r>
              <a:rPr lang="en-US" sz="1100">
                <a:solidFill>
                  <a:srgbClr val="1E73B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penalizing websites</a:t>
            </a:r>
            <a:r>
              <a:rPr lang="en-US" sz="1100">
                <a:solidFill>
                  <a:srgbClr val="474747"/>
                </a:solidFill>
                <a:highlight>
                  <a:srgbClr val="FFFFFF"/>
                </a:highlight>
              </a:rPr>
              <a:t> that aren’t responsive.</a:t>
            </a:r>
            <a:endParaRPr sz="1100"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Statista : 2017 - 50,3% </a:t>
            </a:r>
            <a:r>
              <a:rPr b="1" lang="en-US" sz="190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web pages served to mobile phones</a:t>
            </a:r>
            <a:endParaRPr b="1" sz="1900">
              <a:solidFill>
                <a:srgbClr val="4444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  <p:sp>
        <p:nvSpPr>
          <p:cNvPr id="69" name="Google Shape;69;g122b70362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30a49d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230a49d6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f9f54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" name="Google Shape;82;g10f9f545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0a49d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230a49d6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b70362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22b70362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fb4b8fe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fb4b8fea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4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1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  <a:defRPr b="0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alenframework.com/" TargetMode="External"/><Relationship Id="rId4" Type="http://schemas.openxmlformats.org/officeDocument/2006/relationships/hyperlink" Target="https://github.com/galenframework" TargetMode="External"/><Relationship Id="rId5" Type="http://schemas.openxmlformats.org/officeDocument/2006/relationships/hyperlink" Target="http://mindengine.net/category/gale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hyperlink" Target="http://bit.ly/aftertest-bcn" TargetMode="External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bit.ly/fer-mg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alenframework.com/download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ctrTitle"/>
          </p:nvPr>
        </p:nvSpPr>
        <p:spPr>
          <a:xfrm>
            <a:off x="302075" y="1327600"/>
            <a:ext cx="86268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 sz="6000"/>
              <a:t>Am I responsive? Test me!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1371600" y="2632625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/>
              <a:t>Galen framework</a:t>
            </a:r>
            <a:endParaRPr sz="4800"/>
          </a:p>
        </p:txBody>
      </p:sp>
      <p:pic>
        <p:nvPicPr>
          <p:cNvPr descr="descarga.jpg"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38833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224600" cy="1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57200" y="12652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 startAt="3"/>
            </a:pPr>
            <a:r>
              <a:rPr lang="en-US"/>
              <a:t>Advanced object specs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965350" y="2123025"/>
            <a:ext cx="61287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Importing				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Same spec to multiple objects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statements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Loops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Warning level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 rules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“Exceptions”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Galen Spec JS API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57200" y="1295400"/>
            <a:ext cx="8229600" cy="21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Ranges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100px	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50 to 200 px 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–"/>
            </a:pPr>
            <a:r>
              <a:rPr lang="en-US"/>
              <a:t>width 30 to 100 % of screen/width</a:t>
            </a:r>
            <a:endParaRPr/>
          </a:p>
        </p:txBody>
      </p:sp>
      <p:graphicFrame>
        <p:nvGraphicFramePr>
          <p:cNvPr id="125" name="Google Shape;125;p23"/>
          <p:cNvGraphicFramePr/>
          <p:nvPr/>
        </p:nvGraphicFramePr>
        <p:xfrm>
          <a:off x="378550" y="42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8401375"/>
              </a:tblGrid>
              <a:tr h="23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@set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headerMargin    10 to 20px  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Header =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header-icon: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inside header ${headerMargin} top left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7200" y="3429000"/>
            <a:ext cx="83622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Variables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800888" y="240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7812950"/>
              </a:tblGrid>
              <a:tr h="28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Main section =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	@on *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    menu: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height 300 px 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@on desktop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login-button:</a:t>
                      </a:r>
                      <a:b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height 40 px </a:t>
                      </a:r>
                      <a:endParaRPr sz="2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57200" y="1447800"/>
            <a:ext cx="80136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Tagging and sections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fg4g1awmaasnpe.png"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50" y="1346400"/>
            <a:ext cx="7809575" cy="4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57200" y="1112850"/>
            <a:ext cx="8093700" cy="29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Single page test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args:</a:t>
            </a:r>
            <a:r>
              <a:rPr lang="en-US"/>
              <a:t> </a:t>
            </a:r>
            <a:r>
              <a:rPr lang="en-US" sz="2400"/>
              <a:t>url | javascript | include/exclude | size | htmlreport | testngreport | jsonreport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1395300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5799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check </a:t>
                      </a:r>
                      <a:r>
                        <a:rPr i="1"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specFilePath 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[args]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p26"/>
          <p:cNvGraphicFramePr/>
          <p:nvPr/>
        </p:nvGraphicFramePr>
        <p:xfrm>
          <a:off x="1570850" y="426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5916800"/>
              </a:tblGrid>
              <a:tr h="204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check homepage.spec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--url “http://example.com”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--size “640x480”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--include “mobile”  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--htmlreport “myDir”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Running tests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57200" y="1112850"/>
            <a:ext cx="84027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Test suite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args:</a:t>
            </a:r>
            <a:r>
              <a:rPr lang="en-US"/>
              <a:t> </a:t>
            </a:r>
            <a:r>
              <a:rPr lang="en-US" sz="2400"/>
              <a:t>htmlreport | testngreport | parallel-tests | recursive | filter</a:t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4" name="Google Shape;154;p27"/>
          <p:cNvGraphicFramePr/>
          <p:nvPr/>
        </p:nvGraphicFramePr>
        <p:xfrm>
          <a:off x="1557975" y="20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576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test </a:t>
                      </a:r>
                      <a:r>
                        <a:rPr i="1"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testSuitePath 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[args]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" name="Google Shape;155;p27"/>
          <p:cNvGraphicFramePr/>
          <p:nvPr/>
        </p:nvGraphicFramePr>
        <p:xfrm>
          <a:off x="1395488" y="419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6657825"/>
              </a:tblGrid>
              <a:tr h="171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galen test 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mytest01.test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--testngreport "report/testng.xml"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--parallel-tests 2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Reports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75" y="2503950"/>
            <a:ext cx="6016974" cy="34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3982"/>
            <a:ext cx="9144001" cy="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Resources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210725" y="1600200"/>
            <a:ext cx="88782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ill Sans"/>
              <a:buChar char="•"/>
            </a:pPr>
            <a:r>
              <a:rPr lang="en-US" sz="2800"/>
              <a:t>Official website: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http://galenframework.com/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Github: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https://github.com/galenframework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More examples: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http://mindengine.net/category/galen/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Demo time!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27" y="1468448"/>
            <a:ext cx="4386251" cy="43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111575" y="681325"/>
            <a:ext cx="5091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 sz="7200"/>
              <a:t>Thank you!</a:t>
            </a:r>
            <a:endParaRPr b="0" i="0" sz="7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410925" y="1905000"/>
            <a:ext cx="39324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Questions?</a:t>
            </a:r>
            <a:endParaRPr sz="6000"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650275" y="3544925"/>
            <a:ext cx="8074625" cy="2365750"/>
            <a:chOff x="497875" y="3697325"/>
            <a:chExt cx="8074625" cy="2365750"/>
          </a:xfrm>
        </p:grpSpPr>
        <p:sp>
          <p:nvSpPr>
            <p:cNvPr id="182" name="Google Shape;182;p31"/>
            <p:cNvSpPr txBox="1"/>
            <p:nvPr/>
          </p:nvSpPr>
          <p:spPr>
            <a:xfrm>
              <a:off x="1075200" y="4310475"/>
              <a:ext cx="7497300" cy="17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efemgy@gmail.com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fer3MG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Gill Sans"/>
                  <a:ea typeface="Gill Sans"/>
                  <a:cs typeface="Gill Sans"/>
                  <a:sym typeface="Gill Sans"/>
                </a:rPr>
                <a:t>https://github.com/fernando-martin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83" name="Google Shape;18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225" y="4906200"/>
              <a:ext cx="535025" cy="53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ctocat.png" id="184" name="Google Shape;18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025" y="5526550"/>
              <a:ext cx="458826" cy="381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749" y="4431299"/>
              <a:ext cx="381400" cy="38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1"/>
            <p:cNvSpPr txBox="1"/>
            <p:nvPr/>
          </p:nvSpPr>
          <p:spPr>
            <a:xfrm>
              <a:off x="497875" y="3697325"/>
              <a:ext cx="7601100" cy="7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Gill Sans"/>
                  <a:ea typeface="Gill Sans"/>
                  <a:cs typeface="Gill Sans"/>
                  <a:sym typeface="Gill Sans"/>
                </a:rPr>
                <a:t>Fernando Martín</a:t>
              </a:r>
              <a:endParaRPr sz="30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7" name="Google Shape;187;p31"/>
          <p:cNvSpPr txBox="1"/>
          <p:nvPr/>
        </p:nvSpPr>
        <p:spPr>
          <a:xfrm>
            <a:off x="5115375" y="4251075"/>
            <a:ext cx="3932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http://bit.ly/aftertest-bcn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775" y="1219200"/>
            <a:ext cx="3240125" cy="32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About me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06925" y="1685325"/>
            <a:ext cx="39324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Fernando Martín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Senior QA Engineer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Tech lover 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Quasi-blogger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075" y="2663925"/>
            <a:ext cx="882575" cy="8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5850150" y="4940925"/>
            <a:ext cx="3126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http://bit.ly/fer-mg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4e6d6bc8338fd5512f8d34b0af08a924.png"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250" y="1752650"/>
            <a:ext cx="33147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77" y="781050"/>
            <a:ext cx="6546929" cy="60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What am I showing today?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Responsive Web Design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650" y="1861850"/>
            <a:ext cx="4899800" cy="36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905775" y="1902125"/>
            <a:ext cx="4593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25" y="1409700"/>
            <a:ext cx="3608900" cy="5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Layout testing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57200" y="46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What’s Galen?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57200" y="3124200"/>
            <a:ext cx="4247100" cy="3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Human readable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Syntax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Basic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Advanced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Reports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JS and Java APIs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Selenium integration</a:t>
            </a:r>
            <a:endParaRPr/>
          </a:p>
        </p:txBody>
      </p:sp>
      <p:pic>
        <p:nvPicPr>
          <p:cNvPr descr="new-awesome-gifs-666.gif"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13" y="3771900"/>
            <a:ext cx="36861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900" y="1179579"/>
            <a:ext cx="5300299" cy="1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Installation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57200" y="11890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Download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http://galenframework.com/download/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Last release: 2.3.6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Extract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Install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Linux/OS X: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sudo ./install.sh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Windows: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galen.bat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81000" y="11890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Object definition</a:t>
            </a:r>
            <a:endParaRPr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00" name="Google Shape;100;p20"/>
          <p:cNvGraphicFramePr/>
          <p:nvPr/>
        </p:nvGraphicFramePr>
        <p:xfrm>
          <a:off x="190500" y="274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566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&lt;body&gt;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&lt;div id='search-bar'&gt;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&lt;input type='text' name='search' value=''/&gt;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&lt;a href='#' class='search-button'&gt;Search&lt;/a&gt;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&lt;/div&gt;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&lt;ul id='menu'&gt;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&lt;li&gt;&lt;a href='#'&gt;Home&lt;/a&gt;&lt;/li&gt;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&lt;li&gt;&lt;a href='#'&gt;Blog&lt;/a&gt;&lt;/li&gt;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&lt;/ul&gt;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&lt;/body&gt;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Google Shape;101;p20"/>
          <p:cNvGraphicFramePr/>
          <p:nvPr/>
        </p:nvGraphicFramePr>
        <p:xfrm>
          <a:off x="4349225" y="180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{4A21B477-8534-46BE-BE57-C7B0DADBABA0}</a:tableStyleId>
              </a:tblPr>
              <a:tblGrid>
                <a:gridCol w="4732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Galen spec language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@objects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search-panel         id   search-bar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search-panel-button  css  #search-bar a</a:t>
                      </a:r>
                      <a:b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menu-item-*  css  #menu li a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descr="galen-framework-automation-testing-of-responsive-design-18-638.jpg" id="102" name="Google Shape;102;p20"/>
          <p:cNvPicPr preferRelativeResize="0"/>
          <p:nvPr/>
        </p:nvPicPr>
        <p:blipFill rotWithShape="1">
          <a:blip r:embed="rId3">
            <a:alphaModFix/>
          </a:blip>
          <a:srcRect b="4359" l="0" r="0" t="-4360"/>
          <a:stretch/>
        </p:blipFill>
        <p:spPr>
          <a:xfrm>
            <a:off x="5936500" y="3919750"/>
            <a:ext cx="3053653" cy="17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-US"/>
              <a:t>Galen Spec Language</a:t>
            </a:r>
            <a:endParaRPr b="0" i="0" sz="4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57200" y="12652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AutoNum type="arabicPeriod" startAt="2"/>
            </a:pPr>
            <a:r>
              <a:rPr lang="en-US"/>
              <a:t>Object specs</a:t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355750" y="2199225"/>
            <a:ext cx="39999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near						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below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above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left-of, right-of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inside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width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height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085975" y="2252625"/>
            <a:ext cx="31152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Frame support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color-scheme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642675" y="2248725"/>
            <a:ext cx="26013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aligned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visible</a:t>
            </a:r>
            <a:endParaRPr sz="2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centered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absent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contains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❏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